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30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title>
      <c:layout/>
    </c:title>
    <c:plotArea>
      <c:layout>
        <c:manualLayout>
          <c:layoutTarget val="inner"/>
          <c:xMode val="edge"/>
          <c:yMode val="edge"/>
          <c:x val="0.26345861281228738"/>
          <c:y val="0.11887768415252181"/>
          <c:w val="0.46143518518518517"/>
          <c:h val="0.83903182593406089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Poblacíon activa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</c:spPr>
          </c:dPt>
          <c:dPt>
            <c:idx val="1"/>
            <c:spPr>
              <a:solidFill>
                <a:srgbClr val="7030A0"/>
              </a:solidFill>
            </c:spPr>
          </c:dPt>
          <c:cat>
            <c:strRef>
              <c:f>Feuil1!$A$2:$A$3</c:f>
              <c:strCache>
                <c:ptCount val="2"/>
                <c:pt idx="0">
                  <c:v>Hombre</c:v>
                </c:pt>
                <c:pt idx="1">
                  <c:v>Mujer</c:v>
                </c:pt>
              </c:strCache>
            </c:strRef>
          </c:cat>
          <c:val>
            <c:numRef>
              <c:f>Feuil1!$B$2:$B$3</c:f>
              <c:numCache>
                <c:formatCode>0.00%</c:formatCode>
                <c:ptCount val="2"/>
                <c:pt idx="0">
                  <c:v>0.63100000000000012</c:v>
                </c:pt>
                <c:pt idx="1">
                  <c:v>0.46100000000000002</c:v>
                </c:pt>
              </c:numCache>
            </c:numRef>
          </c:val>
        </c:ser>
        <c:dLbls/>
        <c:firstSliceAng val="0"/>
        <c:holeSize val="50"/>
      </c:doughnutChart>
    </c:plotArea>
    <c:legend>
      <c:legendPos val="r"/>
      <c:layout/>
    </c:legend>
    <c:plotVisOnly val="1"/>
    <c:dispBlanksAs val="zero"/>
  </c:chart>
  <c:txPr>
    <a:bodyPr/>
    <a:lstStyle/>
    <a:p>
      <a:pPr>
        <a:defRPr sz="1800"/>
      </a:pPr>
      <a:endParaRPr lang="fr-F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title>
      <c:tx>
        <c:rich>
          <a:bodyPr/>
          <a:lstStyle/>
          <a:p>
            <a:pPr>
              <a:defRPr/>
            </a:pPr>
            <a:r>
              <a:rPr lang="en-US" dirty="0" err="1" smtClean="0"/>
              <a:t>Desempleo</a:t>
            </a:r>
            <a:endParaRPr lang="en-US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Feuil1!$B$1</c:f>
              <c:strCache>
                <c:ptCount val="1"/>
                <c:pt idx="0">
                  <c:v>Chomâge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</c:spPr>
          </c:dPt>
          <c:dPt>
            <c:idx val="1"/>
            <c:spPr>
              <a:solidFill>
                <a:srgbClr val="7030A0"/>
              </a:solidFill>
            </c:spPr>
          </c:dPt>
          <c:dPt>
            <c:idx val="2"/>
            <c:spPr>
              <a:solidFill>
                <a:schemeClr val="tx1"/>
              </a:solidFill>
            </c:spPr>
          </c:dPt>
          <c:cat>
            <c:strRef>
              <c:f>Feuil1!$A$2:$A$4</c:f>
              <c:strCache>
                <c:ptCount val="3"/>
                <c:pt idx="0">
                  <c:v>Hombre</c:v>
                </c:pt>
                <c:pt idx="1">
                  <c:v>Mujer</c:v>
                </c:pt>
                <c:pt idx="2">
                  <c:v>Personas menos de 24 años</c:v>
                </c:pt>
              </c:strCache>
            </c:strRef>
          </c:cat>
          <c:val>
            <c:numRef>
              <c:f>Feuil1!$B$2:$B$4</c:f>
              <c:numCache>
                <c:formatCode>0.00%</c:formatCode>
                <c:ptCount val="3"/>
                <c:pt idx="0">
                  <c:v>0.14700000000000002</c:v>
                </c:pt>
                <c:pt idx="1">
                  <c:v>0.17400000000000002</c:v>
                </c:pt>
                <c:pt idx="2">
                  <c:v>0.33700000000000008</c:v>
                </c:pt>
              </c:numCache>
            </c:numRef>
          </c:val>
        </c:ser>
        <c:dLbls/>
        <c:axId val="71467392"/>
        <c:axId val="71468928"/>
      </c:barChart>
      <c:catAx>
        <c:axId val="71467392"/>
        <c:scaling>
          <c:orientation val="minMax"/>
        </c:scaling>
        <c:axPos val="b"/>
        <c:tickLblPos val="nextTo"/>
        <c:crossAx val="71468928"/>
        <c:crosses val="autoZero"/>
        <c:auto val="1"/>
        <c:lblAlgn val="ctr"/>
        <c:lblOffset val="100"/>
      </c:catAx>
      <c:valAx>
        <c:axId val="71468928"/>
        <c:scaling>
          <c:orientation val="minMax"/>
        </c:scaling>
        <c:axPos val="l"/>
        <c:majorGridlines/>
        <c:numFmt formatCode="0.00%" sourceLinked="1"/>
        <c:tickLblPos val="nextTo"/>
        <c:crossAx val="71467392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fr-FR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EE68-C2C7-4660-A9A6-998C8430AA5F}" type="datetimeFigureOut">
              <a:rPr lang="fr-FR" smtClean="0"/>
              <a:pPr/>
              <a:t>24/02/2012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137-4F00-48FC-A14D-185E24B4FD2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74291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EE68-C2C7-4660-A9A6-998C8430AA5F}" type="datetimeFigureOut">
              <a:rPr lang="fr-FR" smtClean="0"/>
              <a:pPr/>
              <a:t>24/02/2012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137-4F00-48FC-A14D-185E24B4FD2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302717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EE68-C2C7-4660-A9A6-998C8430AA5F}" type="datetimeFigureOut">
              <a:rPr lang="fr-FR" smtClean="0"/>
              <a:pPr/>
              <a:t>24/02/2012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137-4F00-48FC-A14D-185E24B4FD2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57460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EE68-C2C7-4660-A9A6-998C8430AA5F}" type="datetimeFigureOut">
              <a:rPr lang="fr-FR" smtClean="0"/>
              <a:pPr/>
              <a:t>24/02/2012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137-4F00-48FC-A14D-185E24B4FD2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51294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EE68-C2C7-4660-A9A6-998C8430AA5F}" type="datetimeFigureOut">
              <a:rPr lang="fr-FR" smtClean="0"/>
              <a:pPr/>
              <a:t>24/02/2012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137-4F00-48FC-A14D-185E24B4FD2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274432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EE68-C2C7-4660-A9A6-998C8430AA5F}" type="datetimeFigureOut">
              <a:rPr lang="fr-FR" smtClean="0"/>
              <a:pPr/>
              <a:t>24/02/2012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137-4F00-48FC-A14D-185E24B4FD2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763077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EE68-C2C7-4660-A9A6-998C8430AA5F}" type="datetimeFigureOut">
              <a:rPr lang="fr-FR" smtClean="0"/>
              <a:pPr/>
              <a:t>24/02/2012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137-4F00-48FC-A14D-185E24B4FD2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708360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EE68-C2C7-4660-A9A6-998C8430AA5F}" type="datetimeFigureOut">
              <a:rPr lang="fr-FR" smtClean="0"/>
              <a:pPr/>
              <a:t>24/02/2012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137-4F00-48FC-A14D-185E24B4FD2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69773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EE68-C2C7-4660-A9A6-998C8430AA5F}" type="datetimeFigureOut">
              <a:rPr lang="fr-FR" smtClean="0"/>
              <a:pPr/>
              <a:t>24/02/2012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137-4F00-48FC-A14D-185E24B4FD2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004895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EE68-C2C7-4660-A9A6-998C8430AA5F}" type="datetimeFigureOut">
              <a:rPr lang="fr-FR" smtClean="0"/>
              <a:pPr/>
              <a:t>24/02/2012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137-4F00-48FC-A14D-185E24B4FD2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52250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EE68-C2C7-4660-A9A6-998C8430AA5F}" type="datetimeFigureOut">
              <a:rPr lang="fr-FR" smtClean="0"/>
              <a:pPr/>
              <a:t>24/02/2012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137-4F00-48FC-A14D-185E24B4FD2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4067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9EE68-C2C7-4660-A9A6-998C8430AA5F}" type="datetimeFigureOut">
              <a:rPr lang="fr-FR" smtClean="0"/>
              <a:pPr/>
              <a:t>24/02/2012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9A137-4F00-48FC-A14D-185E24B4FD2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969875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2475707"/>
          </a:xfrm>
        </p:spPr>
        <p:txBody>
          <a:bodyPr/>
          <a:lstStyle/>
          <a:p>
            <a:r>
              <a:rPr lang="fr-FR" b="1" i="1" u="sng" dirty="0" smtClean="0">
                <a:solidFill>
                  <a:srgbClr val="FF0000"/>
                </a:solidFill>
              </a:rPr>
              <a:t>Castilla y León</a:t>
            </a:r>
            <a:endParaRPr lang="fr-FR" b="1" i="1" u="sng" dirty="0">
              <a:solidFill>
                <a:srgbClr val="FF0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789040"/>
            <a:ext cx="6400800" cy="1944216"/>
          </a:xfrm>
        </p:spPr>
        <p:txBody>
          <a:bodyPr/>
          <a:lstStyle/>
          <a:p>
            <a:r>
              <a:rPr lang="fr-FR" b="1" dirty="0" smtClean="0">
                <a:solidFill>
                  <a:srgbClr val="FFC301"/>
                </a:solidFill>
              </a:rPr>
              <a:t>Parte 1: </a:t>
            </a:r>
            <a:r>
              <a:rPr lang="fr-FR" b="1" dirty="0" err="1" smtClean="0">
                <a:solidFill>
                  <a:srgbClr val="FFC301"/>
                </a:solidFill>
              </a:rPr>
              <a:t>Presentacíon</a:t>
            </a:r>
            <a:r>
              <a:rPr lang="fr-FR" b="1" dirty="0" smtClean="0">
                <a:solidFill>
                  <a:srgbClr val="FFC301"/>
                </a:solidFill>
              </a:rPr>
              <a:t> de Castilla y León.</a:t>
            </a:r>
          </a:p>
          <a:p>
            <a:r>
              <a:rPr lang="fr-FR" b="1" dirty="0" smtClean="0">
                <a:solidFill>
                  <a:srgbClr val="FFC301"/>
                </a:solidFill>
              </a:rPr>
              <a:t>Parte 2: </a:t>
            </a:r>
            <a:r>
              <a:rPr lang="fr-FR" b="1" dirty="0" err="1" smtClean="0">
                <a:solidFill>
                  <a:srgbClr val="FFC301"/>
                </a:solidFill>
              </a:rPr>
              <a:t>Economia</a:t>
            </a:r>
            <a:r>
              <a:rPr lang="fr-FR" b="1" dirty="0" smtClean="0">
                <a:solidFill>
                  <a:srgbClr val="FFC301"/>
                </a:solidFill>
              </a:rPr>
              <a:t> de Castilla y León.</a:t>
            </a:r>
          </a:p>
        </p:txBody>
      </p:sp>
    </p:spTree>
    <p:extLst>
      <p:ext uri="{BB962C8B-B14F-4D97-AF65-F5344CB8AC3E}">
        <p14:creationId xmlns:p14="http://schemas.microsoft.com/office/powerpoint/2010/main" xmlns="" val="66385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u="sng" dirty="0">
                <a:solidFill>
                  <a:srgbClr val="7030A0"/>
                </a:solidFill>
              </a:rPr>
              <a:t>P</a:t>
            </a:r>
            <a:r>
              <a:rPr lang="fr-FR" b="1" u="sng" dirty="0" smtClean="0">
                <a:solidFill>
                  <a:srgbClr val="7030A0"/>
                </a:solidFill>
              </a:rPr>
              <a:t>rimera parte</a:t>
            </a:r>
            <a:r>
              <a:rPr lang="fr-FR" dirty="0" smtClean="0">
                <a:solidFill>
                  <a:srgbClr val="7030A0"/>
                </a:solidFill>
              </a:rPr>
              <a:t/>
            </a:r>
            <a:br>
              <a:rPr lang="fr-FR" dirty="0" smtClean="0">
                <a:solidFill>
                  <a:srgbClr val="7030A0"/>
                </a:solidFill>
              </a:rPr>
            </a:br>
            <a:r>
              <a:rPr lang="fr-FR" dirty="0" smtClean="0">
                <a:solidFill>
                  <a:srgbClr val="7030A0"/>
                </a:solidFill>
              </a:rPr>
              <a:t>Bandera de la </a:t>
            </a:r>
            <a:r>
              <a:rPr lang="fr-FR" dirty="0" err="1" smtClean="0">
                <a:solidFill>
                  <a:srgbClr val="7030A0"/>
                </a:solidFill>
              </a:rPr>
              <a:t>regíon</a:t>
            </a:r>
            <a:r>
              <a:rPr lang="fr-FR" dirty="0">
                <a:solidFill>
                  <a:srgbClr val="7030A0"/>
                </a:solidFill>
              </a:rPr>
              <a:t>: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</p:spPr>
      </p:pic>
    </p:spTree>
    <p:extLst>
      <p:ext uri="{BB962C8B-B14F-4D97-AF65-F5344CB8AC3E}">
        <p14:creationId xmlns:p14="http://schemas.microsoft.com/office/powerpoint/2010/main" xmlns="" val="2003694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7030A0"/>
                </a:solidFill>
              </a:rPr>
              <a:t>Escudo de la </a:t>
            </a:r>
            <a:r>
              <a:rPr lang="fr-FR" dirty="0" err="1" smtClean="0">
                <a:solidFill>
                  <a:srgbClr val="7030A0"/>
                </a:solidFill>
              </a:rPr>
              <a:t>regíon</a:t>
            </a:r>
            <a:r>
              <a:rPr lang="fr-FR" dirty="0">
                <a:solidFill>
                  <a:srgbClr val="7030A0"/>
                </a:solidFill>
              </a:rPr>
              <a:t>: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</p:spPr>
      </p:pic>
    </p:spTree>
    <p:extLst>
      <p:ext uri="{BB962C8B-B14F-4D97-AF65-F5344CB8AC3E}">
        <p14:creationId xmlns:p14="http://schemas.microsoft.com/office/powerpoint/2010/main" xmlns="" val="179036841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solidFill>
                  <a:srgbClr val="7030A0"/>
                </a:solidFill>
              </a:rPr>
              <a:t>Mapa</a:t>
            </a:r>
            <a:r>
              <a:rPr lang="fr-FR" dirty="0" smtClean="0">
                <a:solidFill>
                  <a:srgbClr val="7030A0"/>
                </a:solidFill>
              </a:rPr>
              <a:t> de Castilla y León:</a:t>
            </a:r>
            <a:endParaRPr lang="fr-FR" dirty="0">
              <a:solidFill>
                <a:srgbClr val="7030A0"/>
              </a:solidFill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1988840"/>
            <a:ext cx="4110608" cy="4176464"/>
          </a:xfrm>
        </p:spPr>
      </p:pic>
      <p:pic>
        <p:nvPicPr>
          <p:cNvPr id="7" name="Espace réservé du contenu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1988840"/>
            <a:ext cx="4104456" cy="4208161"/>
          </a:xfrm>
        </p:spPr>
      </p:pic>
    </p:spTree>
    <p:extLst>
      <p:ext uri="{BB962C8B-B14F-4D97-AF65-F5344CB8AC3E}">
        <p14:creationId xmlns:p14="http://schemas.microsoft.com/office/powerpoint/2010/main" xmlns="" val="3788574444"/>
      </p:ext>
    </p:extLst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solidFill>
                  <a:srgbClr val="7030A0"/>
                </a:solidFill>
              </a:rPr>
              <a:t>Poblacíon</a:t>
            </a:r>
            <a:r>
              <a:rPr lang="fr-FR" dirty="0" smtClean="0">
                <a:solidFill>
                  <a:srgbClr val="7030A0"/>
                </a:solidFill>
              </a:rPr>
              <a:t> de la </a:t>
            </a:r>
            <a:r>
              <a:rPr lang="fr-FR" dirty="0" err="1" smtClean="0">
                <a:solidFill>
                  <a:srgbClr val="7030A0"/>
                </a:solidFill>
              </a:rPr>
              <a:t>regíon</a:t>
            </a:r>
            <a:r>
              <a:rPr lang="fr-FR" dirty="0" smtClean="0">
                <a:solidFill>
                  <a:srgbClr val="7030A0"/>
                </a:solidFill>
              </a:rPr>
              <a:t>:</a:t>
            </a:r>
            <a:endParaRPr lang="fr-FR" dirty="0">
              <a:solidFill>
                <a:srgbClr val="7030A0"/>
              </a:solidFill>
            </a:endParaRP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06534953"/>
              </p:ext>
            </p:extLst>
          </p:nvPr>
        </p:nvGraphicFramePr>
        <p:xfrm>
          <a:off x="457200" y="1556795"/>
          <a:ext cx="8229600" cy="44884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4080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FR" sz="1200" dirty="0">
                          <a:solidFill>
                            <a:schemeClr val="bg1"/>
                          </a:solidFill>
                          <a:effectLst/>
                        </a:rPr>
                        <a:t>INDICADOR</a:t>
                      </a:r>
                      <a:endParaRPr lang="fr-FR" sz="12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effectLst/>
                        </a:rPr>
                        <a:t>POBLACIÓN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solidFill>
                      <a:srgbClr val="7030A0"/>
                    </a:solidFill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AVILA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172.704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solidFill>
                      <a:srgbClr val="FF0000"/>
                    </a:solidFill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BURGOS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375.657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solidFill>
                      <a:srgbClr val="FFFF00"/>
                    </a:solidFill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LEON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497.799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solidFill>
                      <a:srgbClr val="FF0000"/>
                    </a:solidFill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PALENCIA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171.668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solidFill>
                      <a:srgbClr val="FFFF00"/>
                    </a:solidFill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SALAMANCA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352.986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solidFill>
                      <a:srgbClr val="FF0000"/>
                    </a:solidFill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SEGOVIA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164.169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solidFill>
                      <a:srgbClr val="FFFF00"/>
                    </a:solidFill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SORIA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95.223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solidFill>
                      <a:srgbClr val="FF0000"/>
                    </a:solidFill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VALLADOLID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534.874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solidFill>
                      <a:srgbClr val="FFFF00"/>
                    </a:solidFill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ZAMORA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193.383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solidFill>
                      <a:srgbClr val="FF0000"/>
                    </a:solidFill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</a:rPr>
                        <a:t>TOTAL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2.558.463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10352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u="sng" dirty="0" err="1" smtClean="0">
                <a:solidFill>
                  <a:srgbClr val="7030A0"/>
                </a:solidFill>
              </a:rPr>
              <a:t>Segunda</a:t>
            </a:r>
            <a:r>
              <a:rPr lang="fr-FR" b="1" u="sng" dirty="0" smtClean="0">
                <a:solidFill>
                  <a:srgbClr val="7030A0"/>
                </a:solidFill>
              </a:rPr>
              <a:t> parte</a:t>
            </a:r>
            <a:br>
              <a:rPr lang="fr-FR" b="1" u="sng" dirty="0" smtClean="0">
                <a:solidFill>
                  <a:srgbClr val="7030A0"/>
                </a:solidFill>
              </a:rPr>
            </a:br>
            <a:r>
              <a:rPr lang="fr-FR" dirty="0" err="1" smtClean="0">
                <a:solidFill>
                  <a:srgbClr val="7030A0"/>
                </a:solidFill>
              </a:rPr>
              <a:t>Trabajo</a:t>
            </a:r>
            <a:r>
              <a:rPr lang="fr-FR" dirty="0" smtClean="0">
                <a:solidFill>
                  <a:srgbClr val="7030A0"/>
                </a:solidFill>
              </a:rPr>
              <a:t>:</a:t>
            </a:r>
            <a:endParaRPr lang="fr-FR" dirty="0">
              <a:solidFill>
                <a:srgbClr val="7030A0"/>
              </a:solidFill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1789300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795845374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86978454"/>
              </p:ext>
            </p:extLst>
          </p:nvPr>
        </p:nvGraphicFramePr>
        <p:xfrm>
          <a:off x="457200" y="764704"/>
          <a:ext cx="8229600" cy="5361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60606903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66</Words>
  <Application>Microsoft Office PowerPoint</Application>
  <PresentationFormat>Affichage à l'écran (4:3)</PresentationFormat>
  <Paragraphs>32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Thème Office</vt:lpstr>
      <vt:lpstr>Castilla y León</vt:lpstr>
      <vt:lpstr>Primera parte Bandera de la regíon:</vt:lpstr>
      <vt:lpstr>Escudo de la regíon:</vt:lpstr>
      <vt:lpstr>Mapa de Castilla y León:</vt:lpstr>
      <vt:lpstr>Poblacíon de la regíon:</vt:lpstr>
      <vt:lpstr>Segunda parte Trabajo:</vt:lpstr>
      <vt:lpstr>Diapositive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Castilla y León</dc:title>
  <dc:creator>Myriam</dc:creator>
  <cp:lastModifiedBy>Granger</cp:lastModifiedBy>
  <cp:revision>10</cp:revision>
  <dcterms:created xsi:type="dcterms:W3CDTF">2012-02-24T13:21:37Z</dcterms:created>
  <dcterms:modified xsi:type="dcterms:W3CDTF">2012-02-24T17:24:26Z</dcterms:modified>
</cp:coreProperties>
</file>